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sldIdLst>
    <p:sldId id="256" r:id="rId2"/>
    <p:sldId id="294" r:id="rId3"/>
    <p:sldId id="263" r:id="rId4"/>
    <p:sldId id="282" r:id="rId5"/>
    <p:sldId id="270" r:id="rId6"/>
    <p:sldId id="285" r:id="rId7"/>
    <p:sldId id="272" r:id="rId8"/>
    <p:sldId id="273" r:id="rId9"/>
    <p:sldId id="288" r:id="rId10"/>
    <p:sldId id="292" r:id="rId11"/>
    <p:sldId id="293" r:id="rId12"/>
    <p:sldId id="287" r:id="rId13"/>
    <p:sldId id="265" r:id="rId14"/>
  </p:sldIdLst>
  <p:sldSz cx="12192000" cy="6858000"/>
  <p:notesSz cx="6797675" cy="9926638"/>
  <p:embeddedFontLst>
    <p:embeddedFont>
      <p:font typeface="Calibri" pitchFamily="34" charset="0"/>
      <p:regular r:id="rId15"/>
      <p:bold r:id="rId16"/>
      <p:italic r:id="rId17"/>
      <p:boldItalic r:id="rId18"/>
    </p:embeddedFont>
    <p:embeddedFont>
      <p:font typeface="Aqum two Classic" charset="0"/>
      <p:bold r:id="rId19"/>
    </p:embeddedFont>
    <p:embeddedFont>
      <p:font typeface="Cygre" charset="-52"/>
      <p:regular r:id="rId20"/>
      <p:bold r:id="rId21"/>
    </p:embeddedFont>
    <p:embeddedFont>
      <p:font typeface="Aqum" charset="0"/>
      <p:bold r:id="rId22"/>
    </p:embeddedFont>
    <p:embeddedFont>
      <p:font typeface="Calibri Light" pitchFamily="34" charset="0"/>
      <p:regular r:id="rId23"/>
      <p:italic r:id="rId24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501CE"/>
    <a:srgbClr val="15E585"/>
    <a:srgbClr val="00C800"/>
    <a:srgbClr val="FC9D96"/>
    <a:srgbClr val="0066FF"/>
    <a:srgbClr val="0000FF"/>
    <a:srgbClr val="00FF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7001" autoAdjust="0"/>
    <p:restoredTop sz="94660"/>
  </p:normalViewPr>
  <p:slideViewPr>
    <p:cSldViewPr snapToGrid="0" showGuides="1">
      <p:cViewPr varScale="1">
        <p:scale>
          <a:sx n="55" d="100"/>
          <a:sy n="55" d="100"/>
        </p:scale>
        <p:origin x="-67" y="-42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7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0.fntdata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font" Target="fonts/font9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8.fntdata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81ACF-3DF1-4144-807B-E1A864682853}" type="datetimeFigureOut">
              <a:rPr lang="ru-RU" smtClean="0"/>
              <a:pPr/>
              <a:t>22.10.2026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1B8D91-4824-4B85-9AA9-5C7EF283F85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81ACF-3DF1-4144-807B-E1A864682853}" type="datetimeFigureOut">
              <a:rPr lang="ru-RU" smtClean="0"/>
              <a:pPr/>
              <a:t>22.10.2026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1B8D91-4824-4B85-9AA9-5C7EF283F85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81ACF-3DF1-4144-807B-E1A864682853}" type="datetimeFigureOut">
              <a:rPr lang="ru-RU" smtClean="0"/>
              <a:pPr/>
              <a:t>22.10.2026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1B8D91-4824-4B85-9AA9-5C7EF283F85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81ACF-3DF1-4144-807B-E1A864682853}" type="datetimeFigureOut">
              <a:rPr lang="ru-RU" smtClean="0"/>
              <a:pPr/>
              <a:t>22.10.2026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1B8D91-4824-4B85-9AA9-5C7EF283F85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81ACF-3DF1-4144-807B-E1A864682853}" type="datetimeFigureOut">
              <a:rPr lang="ru-RU" smtClean="0"/>
              <a:pPr/>
              <a:t>22.10.2026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1B8D91-4824-4B85-9AA9-5C7EF283F85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81ACF-3DF1-4144-807B-E1A864682853}" type="datetimeFigureOut">
              <a:rPr lang="ru-RU" smtClean="0"/>
              <a:pPr/>
              <a:t>22.10.2026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1B8D91-4824-4B85-9AA9-5C7EF283F85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81ACF-3DF1-4144-807B-E1A864682853}" type="datetimeFigureOut">
              <a:rPr lang="ru-RU" smtClean="0"/>
              <a:pPr/>
              <a:t>22.10.2026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1B8D91-4824-4B85-9AA9-5C7EF283F85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81ACF-3DF1-4144-807B-E1A864682853}" type="datetimeFigureOut">
              <a:rPr lang="ru-RU" smtClean="0"/>
              <a:pPr/>
              <a:t>22.10.2026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1B8D91-4824-4B85-9AA9-5C7EF283F85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81ACF-3DF1-4144-807B-E1A864682853}" type="datetimeFigureOut">
              <a:rPr lang="ru-RU" smtClean="0"/>
              <a:pPr/>
              <a:t>22.10.2026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1B8D91-4824-4B85-9AA9-5C7EF283F85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81ACF-3DF1-4144-807B-E1A864682853}" type="datetimeFigureOut">
              <a:rPr lang="ru-RU" smtClean="0"/>
              <a:pPr/>
              <a:t>22.10.2026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1B8D91-4824-4B85-9AA9-5C7EF283F85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81ACF-3DF1-4144-807B-E1A864682853}" type="datetimeFigureOut">
              <a:rPr lang="ru-RU" smtClean="0"/>
              <a:pPr/>
              <a:t>22.10.2026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1B8D91-4824-4B85-9AA9-5C7EF283F85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E81ACF-3DF1-4144-807B-E1A864682853}" type="datetimeFigureOut">
              <a:rPr lang="ru-RU" smtClean="0"/>
              <a:pPr/>
              <a:t>22.10.2026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1B8D91-4824-4B85-9AA9-5C7EF283F85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Скругленный прямоугольник 16"/>
          <p:cNvSpPr/>
          <p:nvPr/>
        </p:nvSpPr>
        <p:spPr>
          <a:xfrm>
            <a:off x="1434353" y="1039754"/>
            <a:ext cx="9278471" cy="1839595"/>
          </a:xfrm>
          <a:prstGeom prst="roundRect">
            <a:avLst>
              <a:gd name="adj" fmla="val 50000"/>
            </a:avLst>
          </a:prstGeom>
          <a:solidFill>
            <a:srgbClr val="15E5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52846" y="935458"/>
            <a:ext cx="8816975" cy="1839595"/>
          </a:xfrm>
          <a:noFill/>
          <a:ln>
            <a:noFill/>
          </a:ln>
        </p:spPr>
        <p:txBody>
          <a:bodyPr>
            <a:noAutofit/>
          </a:bodyPr>
          <a:lstStyle/>
          <a:p>
            <a:r>
              <a:rPr lang="ru-RU" sz="2200" b="1" dirty="0">
                <a:latin typeface="Aqum two Classic" panose="00000800000000000000" pitchFamily="2" charset="0"/>
              </a:rPr>
              <a:t>Наставничество и психолого-педагогическое сопровождение в системе Среднего профессионального образования </a:t>
            </a:r>
            <a:br>
              <a:rPr lang="ru-RU" sz="2200" b="1" dirty="0">
                <a:latin typeface="Aqum two Classic" panose="00000800000000000000" pitchFamily="2" charset="0"/>
              </a:rPr>
            </a:br>
            <a:r>
              <a:rPr lang="ru-RU" sz="2200" b="1" dirty="0">
                <a:latin typeface="Aqum two Classic" panose="00000800000000000000" pitchFamily="2" charset="0"/>
              </a:rPr>
              <a:t>для обучающихся с инвалидностью и Ограниченными возможностями здоровья</a:t>
            </a:r>
          </a:p>
        </p:txBody>
      </p:sp>
      <p:sp>
        <p:nvSpPr>
          <p:cNvPr id="5" name="Заголовок 1"/>
          <p:cNvSpPr txBox="1"/>
          <p:nvPr/>
        </p:nvSpPr>
        <p:spPr>
          <a:xfrm>
            <a:off x="2544222" y="5018530"/>
            <a:ext cx="7234225" cy="327014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200" b="1" dirty="0">
                <a:solidFill>
                  <a:schemeClr val="bg1">
                    <a:lumMod val="95000"/>
                  </a:schemeClr>
                </a:solidFill>
                <a:latin typeface="Aqum two Classic" panose="00000800000000000000" pitchFamily="2" charset="0"/>
              </a:rPr>
              <a:t>малышева екатерина викторовна</a:t>
            </a:r>
          </a:p>
        </p:txBody>
      </p:sp>
      <p:sp>
        <p:nvSpPr>
          <p:cNvPr id="6" name="Заголовок 1"/>
          <p:cNvSpPr txBox="1"/>
          <p:nvPr/>
        </p:nvSpPr>
        <p:spPr>
          <a:xfrm>
            <a:off x="2007296" y="5162843"/>
            <a:ext cx="8170671" cy="849682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500" dirty="0">
                <a:solidFill>
                  <a:schemeClr val="bg1">
                    <a:lumMod val="95000"/>
                  </a:schemeClr>
                </a:solidFill>
                <a:latin typeface="Cygre" panose="02000503000000000000" pitchFamily="2" charset="-52"/>
              </a:rPr>
              <a:t>Лектор Российского общества Знание, преподаватель кафедры специальной (коррекционной) педагогики и психологии  ЯГПУ им. </a:t>
            </a:r>
            <a:r>
              <a:rPr lang="ru-RU" sz="1500" dirty="0" err="1">
                <a:solidFill>
                  <a:schemeClr val="bg1">
                    <a:lumMod val="95000"/>
                  </a:schemeClr>
                </a:solidFill>
                <a:latin typeface="Cygre" panose="02000503000000000000" pitchFamily="2" charset="-52"/>
              </a:rPr>
              <a:t>К.Д.Ушинского</a:t>
            </a:r>
            <a:r>
              <a:rPr lang="ru-RU" sz="1500" dirty="0">
                <a:solidFill>
                  <a:schemeClr val="bg1">
                    <a:lumMod val="95000"/>
                  </a:schemeClr>
                </a:solidFill>
                <a:latin typeface="Cygre" panose="02000503000000000000" pitchFamily="2" charset="-52"/>
              </a:rPr>
              <a:t>,  дефектолог, логопед, специалист по работе с родителями детей с ОВЗ, автор научных публикаций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236819" y="217508"/>
            <a:ext cx="653008" cy="653008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470432" y="1414141"/>
            <a:ext cx="11517869" cy="48698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50000"/>
              </a:lnSpc>
              <a:buClr>
                <a:srgbClr val="000000"/>
              </a:buClr>
            </a:pPr>
            <a:r>
              <a:rPr lang="en-US" altLang="en-US" sz="2300" b="1" i="1" kern="0" dirty="0">
                <a:solidFill>
                  <a:srgbClr val="000000"/>
                </a:solidFill>
                <a:latin typeface="Cygre" panose="02000503000000000000" pitchFamily="2" charset="-52"/>
                <a:ea typeface="Calibri" panose="020F0502020204030204"/>
                <a:cs typeface="Arial" panose="020B0604020202020204"/>
                <a:sym typeface="Arial" panose="020B0604020202020204"/>
              </a:rPr>
              <a:t>Ребенок – инвалид – это медицинское понятие. Инвалидность выдает бюро медико-социальной экспертизы, на основании медицинского диагноза и ограничений жизнедеятельности.</a:t>
            </a:r>
          </a:p>
          <a:p>
            <a:pPr lvl="0">
              <a:lnSpc>
                <a:spcPct val="150000"/>
              </a:lnSpc>
              <a:buClr>
                <a:srgbClr val="000000"/>
              </a:buClr>
            </a:pPr>
            <a:endParaRPr lang="en-US" altLang="en-US" sz="2300" b="1" i="1" kern="0" dirty="0">
              <a:solidFill>
                <a:srgbClr val="000000"/>
              </a:solidFill>
              <a:latin typeface="Cygre" panose="02000503000000000000" pitchFamily="2" charset="-52"/>
              <a:ea typeface="Calibri" panose="020F0502020204030204"/>
              <a:cs typeface="Arial" panose="020B0604020202020204"/>
              <a:sym typeface="Arial" panose="020B0604020202020204"/>
            </a:endParaRPr>
          </a:p>
          <a:p>
            <a:pPr lvl="0">
              <a:lnSpc>
                <a:spcPct val="150000"/>
              </a:lnSpc>
              <a:buClr>
                <a:srgbClr val="000000"/>
              </a:buClr>
            </a:pPr>
            <a:r>
              <a:rPr lang="en-US" altLang="en-US" sz="2300" b="1" i="1" kern="0" dirty="0">
                <a:solidFill>
                  <a:srgbClr val="000000"/>
                </a:solidFill>
                <a:latin typeface="Cygre" panose="02000503000000000000" pitchFamily="2" charset="-52"/>
                <a:ea typeface="Calibri" panose="020F0502020204030204"/>
                <a:cs typeface="Arial" panose="020B0604020202020204"/>
                <a:sym typeface="Arial" panose="020B0604020202020204"/>
              </a:rPr>
              <a:t>Ограниченные возможности здоровья</a:t>
            </a:r>
            <a:r>
              <a:rPr lang="ru-RU" altLang="en-US" sz="2300" b="1" i="1" kern="0" dirty="0">
                <a:solidFill>
                  <a:srgbClr val="000000"/>
                </a:solidFill>
                <a:latin typeface="Cygre" panose="02000503000000000000" pitchFamily="2" charset="-52"/>
                <a:ea typeface="Calibri" panose="020F0502020204030204"/>
                <a:cs typeface="Arial" panose="020B0604020202020204"/>
                <a:sym typeface="Arial" panose="020B0604020202020204"/>
              </a:rPr>
              <a:t> (ОВЗ)</a:t>
            </a:r>
            <a:r>
              <a:rPr lang="en-US" altLang="en-US" sz="2300" b="1" i="1" kern="0" dirty="0">
                <a:solidFill>
                  <a:srgbClr val="000000"/>
                </a:solidFill>
                <a:latin typeface="Cygre" panose="02000503000000000000" pitchFamily="2" charset="-52"/>
                <a:ea typeface="Calibri" panose="020F0502020204030204"/>
                <a:cs typeface="Arial" panose="020B0604020202020204"/>
                <a:sym typeface="Arial" panose="020B0604020202020204"/>
              </a:rPr>
              <a:t> – это педагогическое понятие. </a:t>
            </a:r>
          </a:p>
          <a:p>
            <a:pPr lvl="0">
              <a:lnSpc>
                <a:spcPct val="150000"/>
              </a:lnSpc>
              <a:buClr>
                <a:srgbClr val="000000"/>
              </a:buClr>
            </a:pPr>
            <a:r>
              <a:rPr lang="en-US" altLang="en-US" sz="2300" b="1" i="1" kern="0" dirty="0">
                <a:solidFill>
                  <a:srgbClr val="000000"/>
                </a:solidFill>
                <a:latin typeface="Cygre" panose="02000503000000000000" pitchFamily="2" charset="-52"/>
                <a:ea typeface="Calibri" panose="020F0502020204030204"/>
                <a:cs typeface="Arial" panose="020B0604020202020204"/>
                <a:sym typeface="Arial" panose="020B0604020202020204"/>
              </a:rPr>
              <a:t>Статус ОВЗ дает психолого-медико-педагогическая комиссия, если у ребенка имеются нарушения, которые требуют особых условий при получении образования. Например</a:t>
            </a:r>
            <a:r>
              <a:rPr lang="ru-RU" altLang="en-US" sz="2300" b="1" i="1" kern="0" dirty="0">
                <a:solidFill>
                  <a:srgbClr val="000000"/>
                </a:solidFill>
                <a:latin typeface="Cygre" panose="02000503000000000000" pitchFamily="2" charset="-52"/>
                <a:ea typeface="Calibri" panose="020F0502020204030204"/>
                <a:cs typeface="Arial" panose="020B0604020202020204"/>
                <a:sym typeface="Arial" panose="020B0604020202020204"/>
              </a:rPr>
              <a:t>,</a:t>
            </a:r>
            <a:r>
              <a:rPr lang="en-US" altLang="en-US" sz="2300" b="1" i="1" kern="0" dirty="0">
                <a:solidFill>
                  <a:srgbClr val="000000"/>
                </a:solidFill>
                <a:latin typeface="Cygre" panose="02000503000000000000" pitchFamily="2" charset="-52"/>
                <a:ea typeface="Calibri" panose="020F0502020204030204"/>
                <a:cs typeface="Arial" panose="020B0604020202020204"/>
                <a:sym typeface="Arial" panose="020B0604020202020204"/>
              </a:rPr>
              <a:t> нарушения слуха или зрения, нарушения интеллекта.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236819" y="217508"/>
            <a:ext cx="653008" cy="653008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538143" y="1371937"/>
            <a:ext cx="8901279" cy="4338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50000"/>
              </a:lnSpc>
              <a:buClr>
                <a:srgbClr val="000000"/>
              </a:buClr>
            </a:pPr>
            <a:r>
              <a:rPr lang="ru-RU" altLang="en-US" sz="2300" kern="0" dirty="0">
                <a:solidFill>
                  <a:srgbClr val="000000"/>
                </a:solidFill>
                <a:latin typeface="Cygre" panose="02000503000000000000" pitchFamily="2" charset="-52"/>
                <a:ea typeface="Calibri" panose="020F0502020204030204"/>
                <a:cs typeface="Arial" panose="020B0604020202020204"/>
                <a:sym typeface="Arial" panose="020B0604020202020204"/>
              </a:rPr>
              <a:t>    Помощник (куратор)</a:t>
            </a:r>
            <a:r>
              <a:rPr lang="en-US" altLang="en-US" sz="2300" kern="0" dirty="0">
                <a:solidFill>
                  <a:srgbClr val="000000"/>
                </a:solidFill>
                <a:latin typeface="Cygre" panose="02000503000000000000" pitchFamily="2" charset="-52"/>
                <a:ea typeface="Calibri" panose="020F0502020204030204"/>
                <a:cs typeface="Arial" panose="020B0604020202020204"/>
                <a:sym typeface="Arial" panose="020B0604020202020204"/>
              </a:rPr>
              <a:t> — это педагог, который строит для студента индивидуальный образовательный маршрут, помогает выбрать средства обучения и преодолевать академические трудности.</a:t>
            </a:r>
          </a:p>
          <a:p>
            <a:pPr lvl="0">
              <a:lnSpc>
                <a:spcPct val="150000"/>
              </a:lnSpc>
              <a:buClr>
                <a:srgbClr val="000000"/>
              </a:buClr>
            </a:pPr>
            <a:r>
              <a:rPr lang="en-US" altLang="en-US" sz="2300" kern="0" dirty="0">
                <a:solidFill>
                  <a:srgbClr val="000000"/>
                </a:solidFill>
                <a:latin typeface="Cygre" panose="02000503000000000000" pitchFamily="2" charset="-52"/>
                <a:ea typeface="Calibri" panose="020F0502020204030204"/>
                <a:cs typeface="Arial" panose="020B0604020202020204"/>
                <a:sym typeface="Arial" panose="020B0604020202020204"/>
              </a:rPr>
              <a:t>Наставник — это опытный специалист или преподаватель (а иногда и старшекурсник), который передает практический опыт, помогает освоить профессию на практике и поддерживает в коллективе.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8143" y="372256"/>
            <a:ext cx="8901279" cy="598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150000"/>
              </a:lnSpc>
              <a:buClr>
                <a:srgbClr val="000000"/>
              </a:buClr>
            </a:pPr>
            <a:r>
              <a:rPr lang="ru-RU" sz="2200" kern="0" dirty="0">
                <a:solidFill>
                  <a:srgbClr val="000000"/>
                </a:solidFill>
                <a:latin typeface="Aqum two Classic" panose="00000800000000000000" pitchFamily="2" charset="0"/>
                <a:ea typeface="Calibri" panose="020F0502020204030204"/>
                <a:cs typeface="Arial" panose="020B0604020202020204"/>
                <a:sym typeface="Arial" panose="020B0604020202020204"/>
              </a:rPr>
              <a:t>СУТЬ понятий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00845" y="1012190"/>
            <a:ext cx="2651760" cy="515874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Заголовок 1"/>
          <p:cNvSpPr txBox="1"/>
          <p:nvPr/>
        </p:nvSpPr>
        <p:spPr>
          <a:xfrm>
            <a:off x="302173" y="594067"/>
            <a:ext cx="11889827" cy="346598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2200"/>
              </a:lnSpc>
            </a:pPr>
            <a:r>
              <a:rPr lang="en-US" altLang="en-US" sz="2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qum two Classic" panose="00000800000000000000" pitchFamily="2" charset="0"/>
              </a:rPr>
              <a:t>Главные задачи сопровождения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236819" y="217508"/>
            <a:ext cx="653008" cy="653008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81305" y="1690370"/>
            <a:ext cx="11558270" cy="402209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just"/>
            <a:r>
              <a:rPr lang="en-US" altLang="en-US" sz="2400" dirty="0">
                <a:solidFill>
                  <a:schemeClr val="accent1">
                    <a:lumMod val="75000"/>
                  </a:schemeClr>
                </a:solidFill>
                <a:latin typeface="Cygre" panose="02000503000000000000" pitchFamily="2" charset="-52"/>
              </a:rPr>
              <a:t></a:t>
            </a:r>
            <a:r>
              <a:rPr lang="en-US" alt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Cygre" panose="02000503000000000000" pitchFamily="2" charset="-52"/>
              </a:rPr>
              <a:t>Адаптация: создание безопасной среды, помощь в привыкании к новому режиму и группе.</a:t>
            </a:r>
          </a:p>
          <a:p>
            <a:pPr algn="just"/>
            <a:endParaRPr lang="en-US" altLang="en-US" sz="2400" dirty="0">
              <a:solidFill>
                <a:schemeClr val="tx1">
                  <a:lumMod val="95000"/>
                  <a:lumOff val="5000"/>
                </a:schemeClr>
              </a:solidFill>
              <a:latin typeface="Cygre" panose="02000503000000000000" pitchFamily="2" charset="-52"/>
            </a:endParaRPr>
          </a:p>
          <a:p>
            <a:pPr algn="just"/>
            <a:r>
              <a:rPr lang="en-US" alt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Cygre" panose="02000503000000000000" pitchFamily="2" charset="-52"/>
              </a:rPr>
              <a:t>Индивидуализация: учет особенностей здоровья и потребностей студента при освоении программы.</a:t>
            </a:r>
          </a:p>
          <a:p>
            <a:pPr algn="just"/>
            <a:endParaRPr lang="en-US" altLang="en-US" sz="2400" dirty="0">
              <a:solidFill>
                <a:schemeClr val="tx1">
                  <a:lumMod val="95000"/>
                  <a:lumOff val="5000"/>
                </a:schemeClr>
              </a:solidFill>
              <a:latin typeface="Cygre" panose="02000503000000000000" pitchFamily="2" charset="-52"/>
            </a:endParaRPr>
          </a:p>
          <a:p>
            <a:pPr algn="just"/>
            <a:r>
              <a:rPr lang="en-US" alt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Cygre" panose="02000503000000000000" pitchFamily="2" charset="-52"/>
              </a:rPr>
              <a:t>Социализация: развитие навыков общения, уверенности в себе и самостоятельности.</a:t>
            </a:r>
          </a:p>
          <a:p>
            <a:pPr algn="just"/>
            <a:endParaRPr lang="en-US" altLang="en-US" sz="2400" dirty="0">
              <a:solidFill>
                <a:schemeClr val="tx1">
                  <a:lumMod val="95000"/>
                  <a:lumOff val="5000"/>
                </a:schemeClr>
              </a:solidFill>
              <a:latin typeface="Cygre" panose="02000503000000000000" pitchFamily="2" charset="-52"/>
            </a:endParaRPr>
          </a:p>
          <a:p>
            <a:pPr algn="just"/>
            <a:r>
              <a:rPr lang="ru-RU" alt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Cygre" panose="02000503000000000000" pitchFamily="2" charset="-52"/>
              </a:rPr>
              <a:t>    </a:t>
            </a:r>
            <a:r>
              <a:rPr lang="en-US" alt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Cygre" panose="02000503000000000000" pitchFamily="2" charset="-52"/>
              </a:rPr>
              <a:t>Профессиональное самоопределение: подготовка к будущей работе и трудоустройству.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Заголовок 1"/>
          <p:cNvSpPr txBox="1"/>
          <p:nvPr/>
        </p:nvSpPr>
        <p:spPr>
          <a:xfrm>
            <a:off x="302173" y="308388"/>
            <a:ext cx="10259810" cy="635527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2200"/>
              </a:lnSpc>
            </a:pPr>
            <a:r>
              <a:rPr lang="en-US" altLang="en-US" sz="2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qum two Classic" panose="00000800000000000000" pitchFamily="2" charset="0"/>
              </a:rPr>
              <a:t>Отличия </a:t>
            </a:r>
            <a:r>
              <a:rPr lang="ru-RU" altLang="en-US" sz="2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qum two Classic" panose="00000800000000000000" pitchFamily="2" charset="0"/>
              </a:rPr>
              <a:t>помощника</a:t>
            </a:r>
            <a:r>
              <a:rPr lang="en-US" altLang="en-US" sz="2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qum two Classic" panose="00000800000000000000" pitchFamily="2" charset="0"/>
              </a:rPr>
              <a:t> от наставника и ассистента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236819" y="217508"/>
            <a:ext cx="653008" cy="65300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65291" y="2053882"/>
            <a:ext cx="3643825" cy="3643825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02173" y="1801533"/>
            <a:ext cx="8274351" cy="32766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algn="l">
              <a:buFont typeface="+mj-lt"/>
              <a:buNone/>
            </a:pPr>
            <a:r>
              <a:rPr lang="ru-RU" altLang="en-US" sz="2300" b="0" i="0" dirty="0">
                <a:solidFill>
                  <a:srgbClr val="333333"/>
                </a:solidFill>
                <a:effectLst/>
                <a:latin typeface="Cygre" panose="02000503000000000000" pitchFamily="2" charset="-52"/>
              </a:rPr>
              <a:t>Помощник</a:t>
            </a:r>
            <a:r>
              <a:rPr lang="en-US" altLang="en-US" sz="2300" b="0" i="0" dirty="0">
                <a:solidFill>
                  <a:srgbClr val="333333"/>
                </a:solidFill>
                <a:effectLst/>
                <a:latin typeface="Cygre" panose="02000503000000000000" pitchFamily="2" charset="-52"/>
              </a:rPr>
              <a:t> отвечает за образовательный процесс и проектирование личного пути развития студента.</a:t>
            </a:r>
          </a:p>
          <a:p>
            <a:pPr indent="0" algn="l">
              <a:buFont typeface="+mj-lt"/>
              <a:buNone/>
            </a:pPr>
            <a:endParaRPr lang="en-US" altLang="en-US" sz="2300" b="0" i="0" dirty="0">
              <a:solidFill>
                <a:srgbClr val="333333"/>
              </a:solidFill>
              <a:effectLst/>
              <a:latin typeface="Cygre" panose="02000503000000000000" pitchFamily="2" charset="-52"/>
            </a:endParaRPr>
          </a:p>
          <a:p>
            <a:pPr indent="0" algn="l">
              <a:buFont typeface="+mj-lt"/>
              <a:buNone/>
            </a:pPr>
            <a:r>
              <a:rPr lang="en-US" altLang="en-US" sz="2300" b="0" i="0" dirty="0">
                <a:solidFill>
                  <a:srgbClr val="333333"/>
                </a:solidFill>
                <a:effectLst/>
                <a:latin typeface="Cygre" panose="02000503000000000000" pitchFamily="2" charset="-52"/>
              </a:rPr>
              <a:t>Наставник отвечает за погружение в профессию и практические навыки.</a:t>
            </a:r>
          </a:p>
          <a:p>
            <a:pPr indent="0" algn="l">
              <a:buFont typeface="+mj-lt"/>
              <a:buNone/>
            </a:pPr>
            <a:endParaRPr lang="en-US" altLang="en-US" sz="2300" b="0" i="0" dirty="0">
              <a:solidFill>
                <a:srgbClr val="333333"/>
              </a:solidFill>
              <a:effectLst/>
              <a:latin typeface="Cygre" panose="02000503000000000000" pitchFamily="2" charset="-52"/>
            </a:endParaRPr>
          </a:p>
          <a:p>
            <a:pPr indent="0" algn="l">
              <a:buFont typeface="+mj-lt"/>
              <a:buNone/>
            </a:pPr>
            <a:r>
              <a:rPr lang="en-US" altLang="en-US" sz="2300" b="0" i="0" dirty="0">
                <a:solidFill>
                  <a:srgbClr val="333333"/>
                </a:solidFill>
                <a:effectLst/>
                <a:latin typeface="Cygre" panose="02000503000000000000" pitchFamily="2" charset="-52"/>
              </a:rPr>
              <a:t>Ассистент  решает технические задачи: помогает передвигаться по зданию, одеваться или пользоваться специальными предметами. 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Заголовок 1"/>
          <p:cNvSpPr txBox="1"/>
          <p:nvPr/>
        </p:nvSpPr>
        <p:spPr>
          <a:xfrm>
            <a:off x="374015" y="357505"/>
            <a:ext cx="11910695" cy="984885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2200"/>
              </a:lnSpc>
            </a:pPr>
            <a:r>
              <a:rPr lang="en-US" altLang="en-US" sz="2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qum two Classic" panose="00000800000000000000" pitchFamily="2" charset="0"/>
              </a:rPr>
              <a:t>Нормативная база, регулирующая наставничество </a:t>
            </a:r>
          </a:p>
          <a:p>
            <a:pPr>
              <a:lnSpc>
                <a:spcPts val="2200"/>
              </a:lnSpc>
            </a:pPr>
            <a:r>
              <a:rPr lang="en-US" altLang="en-US" sz="2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qum two Classic" panose="00000800000000000000" pitchFamily="2" charset="0"/>
              </a:rPr>
              <a:t>и </a:t>
            </a:r>
            <a:r>
              <a:rPr lang="ru-RU" altLang="en-US" sz="2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qum two Classic" panose="00000800000000000000" pitchFamily="2" charset="0"/>
              </a:rPr>
              <a:t>психолого-педагогическое</a:t>
            </a:r>
            <a:r>
              <a:rPr lang="en-US" altLang="en-US" sz="2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qum two Classic" panose="00000800000000000000" pitchFamily="2" charset="0"/>
              </a:rPr>
              <a:t> сопровождение студентов с инвалидностью и О</a:t>
            </a:r>
            <a:r>
              <a:rPr lang="ru-RU" altLang="en-US" sz="2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qum two Classic" panose="00000800000000000000" pitchFamily="2" charset="0"/>
              </a:rPr>
              <a:t>граниченными возможностями здоровья</a:t>
            </a:r>
            <a:r>
              <a:rPr lang="en-US" altLang="en-US" sz="2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qum two Classic" panose="00000800000000000000" pitchFamily="2" charset="0"/>
              </a:rPr>
              <a:t> в системе С</a:t>
            </a:r>
            <a:r>
              <a:rPr lang="ru-RU" altLang="en-US" sz="2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qum two Classic" panose="00000800000000000000" pitchFamily="2" charset="0"/>
              </a:rPr>
              <a:t>реднего профессионального образования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236819" y="217508"/>
            <a:ext cx="653008" cy="653008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61576" y="1762390"/>
            <a:ext cx="8727679" cy="41128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/>
              <a:buNone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ygre" panose="02000503000000000000" pitchFamily="2" charset="-52"/>
                <a:cs typeface="Arial" panose="020B0604020202020204"/>
                <a:sym typeface="Arial" panose="020B0604020202020204"/>
              </a:rPr>
              <a:t>Федеральный закон № 273-ФЗ «Об образовании в РФ» — фундаментальный документ.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/>
              <a:buNone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ygre" panose="02000503000000000000" pitchFamily="2" charset="-52"/>
                <a:cs typeface="Arial" panose="020B0604020202020204"/>
                <a:sym typeface="Arial" panose="020B0604020202020204"/>
              </a:rPr>
              <a:t>Статья 79 жестко регламентирует организацию получения образования обучающимися с ОВЗ. Она обязывает создавать специальные условия, в состав которых прямо включены услуги </a:t>
            </a:r>
            <a:r>
              <a:rPr kumimoji="0" lang="ru-RU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ygre" panose="02000503000000000000" pitchFamily="2" charset="-52"/>
                <a:cs typeface="Arial" panose="020B0604020202020204"/>
                <a:sym typeface="Arial" panose="020B0604020202020204"/>
              </a:rPr>
              <a:t>наставника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ygre" panose="02000503000000000000" pitchFamily="2" charset="-52"/>
                <a:cs typeface="Arial" panose="020B0604020202020204"/>
                <a:sym typeface="Arial" panose="020B0604020202020204"/>
              </a:rPr>
              <a:t>и ассистента.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/>
              <a:buNone/>
              <a:defRPr/>
            </a:pPr>
            <a:endParaRPr kumimoji="0" lang="en-US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ygre" panose="02000503000000000000" pitchFamily="2" charset="-52"/>
              <a:cs typeface="Arial" panose="020B0604020202020204"/>
              <a:sym typeface="Arial" panose="020B0604020202020204"/>
            </a:endParaRPr>
          </a:p>
          <a:p>
            <a:pPr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None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ygre" panose="02000503000000000000" pitchFamily="2" charset="-52"/>
                <a:cs typeface="Arial" panose="020B0604020202020204"/>
                <a:sym typeface="Arial" panose="020B0604020202020204"/>
              </a:rPr>
              <a:t>Федеральный закон № 181-ФЗ «О социальной защите инвалидов в РФ» — гарантирует создание безбарьерной среды и равный доступ к профессиональному обучению. 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40449" y="2011680"/>
            <a:ext cx="4236971" cy="388891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Заголовок 1"/>
          <p:cNvSpPr txBox="1"/>
          <p:nvPr/>
        </p:nvSpPr>
        <p:spPr>
          <a:xfrm>
            <a:off x="520700" y="344170"/>
            <a:ext cx="11692255" cy="958850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2200"/>
              </a:lnSpc>
            </a:pPr>
            <a:r>
              <a:rPr lang="en-US" altLang="en-US" sz="2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qum two Classic" panose="00000800000000000000" pitchFamily="2" charset="0"/>
                <a:sym typeface="+mn-ea"/>
              </a:rPr>
              <a:t>Нормативная база, регулирующая наставничество </a:t>
            </a:r>
            <a:endParaRPr lang="en-US" altLang="en-US" sz="2200" b="1" dirty="0">
              <a:solidFill>
                <a:schemeClr val="tx1">
                  <a:lumMod val="95000"/>
                  <a:lumOff val="5000"/>
                </a:schemeClr>
              </a:solidFill>
              <a:latin typeface="Aqum two Classic" panose="00000800000000000000" pitchFamily="2" charset="0"/>
            </a:endParaRPr>
          </a:p>
          <a:p>
            <a:pPr>
              <a:lnSpc>
                <a:spcPts val="2200"/>
              </a:lnSpc>
            </a:pPr>
            <a:r>
              <a:rPr lang="en-US" altLang="en-US" sz="2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qum two Classic" panose="00000800000000000000" pitchFamily="2" charset="0"/>
                <a:sym typeface="+mn-ea"/>
              </a:rPr>
              <a:t>и </a:t>
            </a:r>
            <a:r>
              <a:rPr lang="ru-RU" altLang="en-US" sz="2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qum two Classic" panose="00000800000000000000" pitchFamily="2" charset="0"/>
                <a:sym typeface="+mn-ea"/>
              </a:rPr>
              <a:t>психолого-педагогическое</a:t>
            </a:r>
            <a:r>
              <a:rPr lang="en-US" altLang="en-US" sz="2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qum two Classic" panose="00000800000000000000" pitchFamily="2" charset="0"/>
                <a:sym typeface="+mn-ea"/>
              </a:rPr>
              <a:t> сопровождение студентов с инвалидностью и ОВЗ в системе С</a:t>
            </a:r>
            <a:r>
              <a:rPr lang="ru-RU" altLang="en-US" sz="2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qum two Classic" panose="00000800000000000000" pitchFamily="2" charset="0"/>
                <a:sym typeface="+mn-ea"/>
              </a:rPr>
              <a:t>реднего профессионального образования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236819" y="217508"/>
            <a:ext cx="653008" cy="653008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02260" y="1681480"/>
            <a:ext cx="10859135" cy="4338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algn="l">
              <a:buFont typeface="Arial" panose="020B0604020202020204" pitchFamily="34" charset="0"/>
              <a:buNone/>
            </a:pPr>
            <a:r>
              <a:rPr lang="en-US" altLang="en-US" sz="2300" dirty="0">
                <a:latin typeface="Cygre" panose="02000503000000000000" pitchFamily="2" charset="-52"/>
              </a:rPr>
              <a:t>Письмо Минпросвещения России от 2 марта 2022 г. № 05-245 — ключевой документ для колледжей, утвердивший Методические рекомендации по кадровому обеспечению сопровождения инвалидов и лиц с ОВЗ в СПО. Документ определяет нормативы штатных единиц: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altLang="ru-RU" sz="2300" dirty="0">
                <a:latin typeface="Cygre" panose="02000503000000000000" pitchFamily="2" charset="-52"/>
              </a:rPr>
              <a:t>1 </a:t>
            </a:r>
            <a:r>
              <a:rPr lang="en-US" altLang="en-US" sz="2300" dirty="0">
                <a:latin typeface="Cygre" panose="02000503000000000000" pitchFamily="2" charset="-52"/>
              </a:rPr>
              <a:t>ставка </a:t>
            </a:r>
            <a:r>
              <a:rPr lang="ru-RU" altLang="en-US" sz="2300" dirty="0">
                <a:latin typeface="Cygre" panose="02000503000000000000" pitchFamily="2" charset="-52"/>
              </a:rPr>
              <a:t>наставника</a:t>
            </a:r>
            <a:r>
              <a:rPr lang="en-US" altLang="en-US" sz="2300" dirty="0">
                <a:latin typeface="Cygre" panose="02000503000000000000" pitchFamily="2" charset="-52"/>
              </a:rPr>
              <a:t> рекомендуется на каждые 1–6 обучающихся с ОВЗ/инвалидностью.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altLang="ru-RU" sz="2300" dirty="0">
                <a:latin typeface="Cygre" panose="02000503000000000000" pitchFamily="2" charset="-52"/>
              </a:rPr>
              <a:t>1 </a:t>
            </a:r>
            <a:r>
              <a:rPr lang="en-US" altLang="en-US" sz="2300" dirty="0">
                <a:latin typeface="Cygre" panose="02000503000000000000" pitchFamily="2" charset="-52"/>
              </a:rPr>
              <a:t>ставка ассистента (технического помощника) — на каждые 1–6 обучающихся. </a:t>
            </a:r>
          </a:p>
          <a:p>
            <a:pPr indent="0" algn="l">
              <a:buFont typeface="Arial" panose="020B0604020202020204" pitchFamily="34" charset="0"/>
              <a:buNone/>
            </a:pPr>
            <a:r>
              <a:rPr lang="en-US" altLang="en-US" sz="2300" dirty="0">
                <a:latin typeface="Cygre" panose="02000503000000000000" pitchFamily="2" charset="-52"/>
              </a:rPr>
              <a:t>Письмо Минпросвещения России от 20 февраля 2019 г. № ТС-551/07 — дает подробные официальные разъяснения о разграничении функций педагогическо</a:t>
            </a:r>
            <a:r>
              <a:rPr lang="ru-RU" altLang="en-US" sz="2300" dirty="0">
                <a:latin typeface="Cygre" panose="02000503000000000000" pitchFamily="2" charset="-52"/>
              </a:rPr>
              <a:t>го</a:t>
            </a:r>
            <a:r>
              <a:rPr lang="en-US" altLang="en-US" sz="2300" dirty="0">
                <a:latin typeface="Cygre" panose="02000503000000000000" pitchFamily="2" charset="-52"/>
              </a:rPr>
              <a:t> сопровождени</a:t>
            </a:r>
            <a:r>
              <a:rPr lang="ru-RU" altLang="en-US" sz="2300" dirty="0">
                <a:latin typeface="Cygre" panose="02000503000000000000" pitchFamily="2" charset="-52"/>
              </a:rPr>
              <a:t>я </a:t>
            </a:r>
            <a:r>
              <a:rPr lang="en-US" altLang="en-US" sz="2300" dirty="0">
                <a:latin typeface="Cygre" panose="02000503000000000000" pitchFamily="2" charset="-52"/>
              </a:rPr>
              <a:t> и ассистента (техническая помощь). </a:t>
            </a:r>
          </a:p>
          <a:p>
            <a:pPr>
              <a:buFont typeface="+mj-lt"/>
              <a:buAutoNum type="arabicPeriod"/>
            </a:pPr>
            <a:endParaRPr lang="ru-RU" sz="2300" dirty="0">
              <a:latin typeface="Cygre" panose="02000503000000000000" pitchFamily="2" charset="-52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Заголовок 1"/>
          <p:cNvSpPr txBox="1"/>
          <p:nvPr/>
        </p:nvSpPr>
        <p:spPr>
          <a:xfrm>
            <a:off x="321109" y="372256"/>
            <a:ext cx="11910647" cy="635527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ts val="2200"/>
              </a:lnSpc>
            </a:pPr>
            <a:r>
              <a:rPr lang="en-US" altLang="en-US" sz="2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qum two Classic" panose="00000800000000000000" pitchFamily="2" charset="0"/>
              </a:rPr>
              <a:t>Локальные акты колледжа (Внутренние документы)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236819" y="217508"/>
            <a:ext cx="653008" cy="653008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410009" y="1559342"/>
            <a:ext cx="11041093" cy="50501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/>
              <a:buNone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ygre" panose="02000503000000000000" pitchFamily="2" charset="-52"/>
                <a:cs typeface="Arial" panose="020B0604020202020204"/>
                <a:sym typeface="Arial" panose="020B0604020202020204"/>
              </a:rPr>
              <a:t>1.Положение о </a:t>
            </a:r>
            <a:r>
              <a:rPr kumimoji="0" lang="ru-RU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ygre" panose="02000503000000000000" pitchFamily="2" charset="-52"/>
                <a:cs typeface="Arial" panose="020B0604020202020204"/>
                <a:sym typeface="Arial" panose="020B0604020202020204"/>
              </a:rPr>
              <a:t>психолого-педагогическом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ygre" panose="02000503000000000000" pitchFamily="2" charset="-52"/>
                <a:cs typeface="Arial" panose="020B0604020202020204"/>
                <a:sym typeface="Arial" panose="020B0604020202020204"/>
              </a:rPr>
              <a:t> сопровождении лиц с инвалидностью и ОВЗ.</a:t>
            </a:r>
          </a:p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/>
              <a:buNone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ygre" panose="02000503000000000000" pitchFamily="2" charset="-52"/>
                <a:cs typeface="Arial" panose="020B0604020202020204"/>
                <a:sym typeface="Arial" panose="020B0604020202020204"/>
              </a:rPr>
              <a:t>2.Положение о наставничестве (включая инклюзивный компонент).</a:t>
            </a:r>
          </a:p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/>
              <a:buNone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ygre" panose="02000503000000000000" pitchFamily="2" charset="-52"/>
                <a:cs typeface="Arial" panose="020B0604020202020204"/>
                <a:sym typeface="Arial" panose="020B0604020202020204"/>
              </a:rPr>
              <a:t>3.Должностные инструкции </a:t>
            </a:r>
            <a:r>
              <a:rPr kumimoji="0" lang="ru-RU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ygre" panose="02000503000000000000" pitchFamily="2" charset="-52"/>
                <a:cs typeface="Arial" panose="020B0604020202020204"/>
                <a:sym typeface="Arial" panose="020B0604020202020204"/>
              </a:rPr>
              <a:t>наставника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ygre" panose="02000503000000000000" pitchFamily="2" charset="-52"/>
                <a:cs typeface="Arial" panose="020B0604020202020204"/>
                <a:sym typeface="Arial" panose="020B0604020202020204"/>
              </a:rPr>
              <a:t>, ассистента и </a:t>
            </a:r>
            <a:r>
              <a:rPr kumimoji="0" lang="ru-RU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ygre" panose="02000503000000000000" pitchFamily="2" charset="-52"/>
                <a:cs typeface="Arial" panose="020B0604020202020204"/>
                <a:sym typeface="Arial" panose="020B0604020202020204"/>
              </a:rPr>
              <a:t>помощника.</a:t>
            </a:r>
          </a:p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/>
              <a:buNone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ygre" panose="02000503000000000000" pitchFamily="2" charset="-52"/>
                <a:cs typeface="Arial" panose="020B0604020202020204"/>
                <a:sym typeface="Arial" panose="020B0604020202020204"/>
              </a:rPr>
              <a:t>4.Адаптированная основная образовательная программа (АООП) для конкретных нозологий, где прописан порядок привлечения данных специалистов. </a:t>
            </a:r>
          </a:p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/>
              <a:buNone/>
              <a:defRPr/>
            </a:pPr>
            <a:endParaRPr kumimoji="0" lang="en-US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ygre" panose="02000503000000000000" pitchFamily="2" charset="-52"/>
              <a:cs typeface="Arial" panose="020B0604020202020204"/>
              <a:sym typeface="Arial" panose="020B0604020202020204"/>
            </a:endParaRPr>
          </a:p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/>
              <a:buNone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ygre" panose="02000503000000000000" pitchFamily="2" charset="-52"/>
                <a:cs typeface="Arial" panose="020B0604020202020204"/>
                <a:sym typeface="Arial" panose="020B0604020202020204"/>
              </a:rPr>
              <a:t>Главным юридическим основанием для закрепления за студентом конкретного </a:t>
            </a:r>
            <a:r>
              <a:rPr kumimoji="0" lang="ru-RU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ygre" panose="02000503000000000000" pitchFamily="2" charset="-52"/>
                <a:cs typeface="Arial" panose="020B0604020202020204"/>
                <a:sym typeface="Arial" panose="020B0604020202020204"/>
              </a:rPr>
              <a:t>помощника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ygre" panose="02000503000000000000" pitchFamily="2" charset="-52"/>
                <a:cs typeface="Arial" panose="020B0604020202020204"/>
                <a:sym typeface="Arial" panose="020B0604020202020204"/>
              </a:rPr>
              <a:t> или наставника в колледже являются заключение ПМПК (Психолого-медико-педагогической комиссии) и/или ИПРА (Индивидуальная программа реабилитации или абилитации инвалида). 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Заголовок 1"/>
          <p:cNvSpPr txBox="1"/>
          <p:nvPr/>
        </p:nvSpPr>
        <p:spPr>
          <a:xfrm>
            <a:off x="604716" y="386324"/>
            <a:ext cx="11643556" cy="635527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ts val="2200"/>
              </a:lnSpc>
            </a:pPr>
            <a:r>
              <a:rPr lang="en-US" altLang="en-US" sz="2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qum two Classic" panose="00000800000000000000" pitchFamily="2" charset="0"/>
              </a:rPr>
              <a:t>Ролевые модели наставничества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236819" y="217508"/>
            <a:ext cx="653008" cy="653008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04520" y="1847215"/>
            <a:ext cx="10956925" cy="4097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None/>
              <a:defRPr/>
            </a:pPr>
            <a:r>
              <a:rPr kumimoji="0" lang="en-US" altLang="en-US" sz="240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ygre" panose="02000503000000000000" pitchFamily="2" charset="-52"/>
                <a:cs typeface="Arial" panose="020B0604020202020204"/>
                <a:sym typeface="Arial" panose="020B0604020202020204"/>
              </a:rPr>
              <a:t>Модель «Студент — Студент» («Равный — Равному»): </a:t>
            </a:r>
            <a:r>
              <a:rPr kumimoji="0" lang="ru-RU" altLang="en-US" sz="240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ygre" panose="02000503000000000000" pitchFamily="2" charset="-52"/>
                <a:cs typeface="Arial" panose="020B0604020202020204"/>
                <a:sym typeface="Arial" panose="020B0604020202020204"/>
              </a:rPr>
              <a:t> с</a:t>
            </a:r>
            <a:r>
              <a:rPr kumimoji="0" lang="en-US" altLang="en-US" sz="240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ygre" panose="02000503000000000000" pitchFamily="2" charset="-52"/>
                <a:cs typeface="Arial" panose="020B0604020202020204"/>
                <a:sym typeface="Arial" panose="020B0604020202020204"/>
              </a:rPr>
              <a:t>тудента с ОВЗ закрепляют за активным </a:t>
            </a:r>
            <a:r>
              <a:rPr kumimoji="0" lang="ru-RU" altLang="en-US" sz="240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ygre" panose="02000503000000000000" pitchFamily="2" charset="-52"/>
                <a:cs typeface="Arial" panose="020B0604020202020204"/>
                <a:sym typeface="Arial" panose="020B0604020202020204"/>
              </a:rPr>
              <a:t> типично развивающимся </a:t>
            </a:r>
            <a:r>
              <a:rPr kumimoji="0" lang="en-US" altLang="en-US" sz="240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ygre" panose="02000503000000000000" pitchFamily="2" charset="-52"/>
                <a:cs typeface="Arial" panose="020B0604020202020204"/>
                <a:sym typeface="Arial" panose="020B0604020202020204"/>
              </a:rPr>
              <a:t>старшекурсником. </a:t>
            </a:r>
          </a:p>
          <a:p>
            <a:pPr marR="0" lvl="0" indent="0" algn="just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None/>
              <a:defRPr/>
            </a:pPr>
            <a:r>
              <a:rPr kumimoji="0" lang="en-US" altLang="en-US" sz="240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ygre" panose="02000503000000000000" pitchFamily="2" charset="-52"/>
                <a:cs typeface="Arial" panose="020B0604020202020204"/>
                <a:sym typeface="Arial" panose="020B0604020202020204"/>
              </a:rPr>
              <a:t>Например, в Рыбинском колледже городской инфраструктуры эта практика успешно применяется для адаптации ребят с ментальными нарушениями. Старшекурсник помогает новичку сориентироваться в здании, включает его в общие чаты, зовет на студенческие мероприятия, защищая от изоляции.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Заголовок 1"/>
          <p:cNvSpPr txBox="1"/>
          <p:nvPr/>
        </p:nvSpPr>
        <p:spPr>
          <a:xfrm>
            <a:off x="604716" y="386324"/>
            <a:ext cx="11643556" cy="635527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ts val="2200"/>
              </a:lnSpc>
            </a:pPr>
            <a:r>
              <a:rPr lang="en-US" altLang="en-US" sz="2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qum two Classic" panose="00000800000000000000" pitchFamily="2" charset="0"/>
              </a:rPr>
              <a:t>Ролевые модели наставничества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236819" y="217508"/>
            <a:ext cx="653008" cy="653008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04520" y="1847215"/>
            <a:ext cx="10956925" cy="2861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indent="0" algn="just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None/>
              <a:defRPr/>
            </a:pPr>
            <a:r>
              <a:rPr kumimoji="0" lang="en-US" altLang="en-US" sz="240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ygre" panose="02000503000000000000" pitchFamily="2" charset="-52"/>
                <a:cs typeface="Arial" panose="020B0604020202020204"/>
                <a:sym typeface="Arial" panose="020B0604020202020204"/>
              </a:rPr>
              <a:t>Модель «Педагог — Студент»</a:t>
            </a:r>
            <a:r>
              <a:rPr kumimoji="0" lang="ru-RU" altLang="en-US" sz="240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ygre" panose="02000503000000000000" pitchFamily="2" charset="-52"/>
                <a:cs typeface="Arial" panose="020B0604020202020204"/>
                <a:sym typeface="Arial" panose="020B0604020202020204"/>
              </a:rPr>
              <a:t>.</a:t>
            </a:r>
            <a:r>
              <a:rPr kumimoji="0" lang="en-US" altLang="en-US" sz="240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ygre" panose="02000503000000000000" pitchFamily="2" charset="-52"/>
                <a:cs typeface="Arial" panose="020B0604020202020204"/>
                <a:sym typeface="Arial" panose="020B0604020202020204"/>
              </a:rPr>
              <a:t> Преподаватель выступает в роли профессионального наставника. Он не просто ведет пары, а помогает студенту с инвалидностью готовиться к профессиональным конкурсам (например, к чемпионату по профессиональному мастерству «Абилимпикс»). 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Заголовок 1"/>
          <p:cNvSpPr txBox="1"/>
          <p:nvPr/>
        </p:nvSpPr>
        <p:spPr>
          <a:xfrm>
            <a:off x="604716" y="386324"/>
            <a:ext cx="11643556" cy="635527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ts val="2200"/>
              </a:lnSpc>
            </a:pPr>
            <a:r>
              <a:rPr lang="en-US" altLang="en-US" sz="2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qum two Classic" panose="00000800000000000000" pitchFamily="2" charset="0"/>
              </a:rPr>
              <a:t>Ролевые модели наставничества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236819" y="217508"/>
            <a:ext cx="653008" cy="653008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04520" y="1847215"/>
            <a:ext cx="10956925" cy="2861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indent="0" algn="just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None/>
              <a:defRPr/>
            </a:pPr>
            <a:r>
              <a:rPr kumimoji="0" lang="en-US" altLang="en-US" sz="240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ygre" panose="02000503000000000000" pitchFamily="2" charset="-52"/>
                <a:cs typeface="Arial" panose="020B0604020202020204"/>
                <a:sym typeface="Arial" panose="020B0604020202020204"/>
              </a:rPr>
              <a:t>Модель «Работодатель — Студент»</a:t>
            </a:r>
            <a:r>
              <a:rPr kumimoji="0" lang="ru-RU" altLang="en-US" sz="240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ygre" panose="02000503000000000000" pitchFamily="2" charset="-52"/>
                <a:cs typeface="Arial" panose="020B0604020202020204"/>
                <a:sym typeface="Arial" panose="020B0604020202020204"/>
              </a:rPr>
              <a:t>. </a:t>
            </a:r>
            <a:r>
              <a:rPr kumimoji="0" lang="en-US" altLang="en-US" sz="240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ygre" panose="02000503000000000000" pitchFamily="2" charset="-52"/>
                <a:cs typeface="Arial" panose="020B0604020202020204"/>
                <a:sym typeface="Arial" panose="020B0604020202020204"/>
              </a:rPr>
              <a:t> Практика, без которой невозможна интеграция в рынок труда. Представитель ИТ-компании или швейного производства берет шефство над студентом во время производственной практики, помогая адаптировать реальное рабочее место под его нужды.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Заголовок 1"/>
          <p:cNvSpPr txBox="1"/>
          <p:nvPr/>
        </p:nvSpPr>
        <p:spPr>
          <a:xfrm>
            <a:off x="450165" y="329539"/>
            <a:ext cx="11910647" cy="635527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2200"/>
              </a:lnSpc>
            </a:pPr>
            <a:r>
              <a:rPr lang="en-US" altLang="en-US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qum two Classic" panose="00000800000000000000" pitchFamily="2" charset="0"/>
              </a:rPr>
              <a:t>Трудности, с которыми реально сталкиваются колледжи</a:t>
            </a:r>
            <a:endParaRPr lang="ru-RU" sz="2000" b="1" dirty="0">
              <a:solidFill>
                <a:schemeClr val="tx1">
                  <a:lumMod val="95000"/>
                  <a:lumOff val="5000"/>
                </a:schemeClr>
              </a:solidFill>
              <a:latin typeface="Aqum two Classic" panose="00000800000000000000" pitchFamily="2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236819" y="217508"/>
            <a:ext cx="653008" cy="653008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81353" y="1582600"/>
            <a:ext cx="11212147" cy="35934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None/>
              <a:defRPr/>
            </a:pPr>
            <a:r>
              <a:rPr kumimoji="0" lang="en-US" altLang="en-US" sz="24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ygre" panose="02000503000000000000" pitchFamily="2" charset="-52"/>
                <a:cs typeface="Arial" panose="020B0604020202020204"/>
                <a:sym typeface="Arial" panose="020B0604020202020204"/>
              </a:rPr>
              <a:t>Проблема гиперопеки: </a:t>
            </a:r>
          </a:p>
          <a:p>
            <a:pPr marR="0" lvl="0" indent="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None/>
              <a:defRPr/>
            </a:pPr>
            <a:r>
              <a:rPr kumimoji="0" lang="en-US" altLang="en-US" sz="24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ygre" panose="02000503000000000000" pitchFamily="2" charset="-52"/>
                <a:cs typeface="Arial" panose="020B0604020202020204"/>
                <a:sym typeface="Arial" panose="020B0604020202020204"/>
              </a:rPr>
              <a:t>Иногда </a:t>
            </a:r>
            <a:r>
              <a:rPr kumimoji="0" lang="ru-RU" altLang="en-US" sz="24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ygre" panose="02000503000000000000" pitchFamily="2" charset="-52"/>
                <a:cs typeface="Arial" panose="020B0604020202020204"/>
                <a:sym typeface="Arial" panose="020B0604020202020204"/>
              </a:rPr>
              <a:t>наставники</a:t>
            </a:r>
            <a:r>
              <a:rPr kumimoji="0" lang="en-US" altLang="en-US" sz="24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ygre" panose="02000503000000000000" pitchFamily="2" charset="-52"/>
                <a:cs typeface="Arial" panose="020B0604020202020204"/>
                <a:sym typeface="Arial" panose="020B0604020202020204"/>
              </a:rPr>
              <a:t> и ассистенты делают за студента задания, мешая ему стать самостоятельным специалистом. Опыт показывает, что нужно вовремя снижать уровень поддержки (стратегия угасания подсказок).</a:t>
            </a:r>
          </a:p>
          <a:p>
            <a:pPr marR="0" lvl="0" indent="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None/>
              <a:defRPr/>
            </a:pPr>
            <a:endParaRPr kumimoji="0" lang="en-US" altLang="en-US" sz="24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ygre" panose="02000503000000000000" pitchFamily="2" charset="-52"/>
              <a:cs typeface="Arial" panose="020B0604020202020204"/>
              <a:sym typeface="Arial" panose="020B0604020202020204"/>
            </a:endParaRPr>
          </a:p>
          <a:p>
            <a:pPr marR="0" lvl="0" indent="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None/>
              <a:defRPr/>
            </a:pPr>
            <a:r>
              <a:rPr kumimoji="0" lang="en-US" altLang="en-US" sz="24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ygre" panose="02000503000000000000" pitchFamily="2" charset="-52"/>
                <a:cs typeface="Arial" panose="020B0604020202020204"/>
                <a:sym typeface="Arial" panose="020B0604020202020204"/>
              </a:rPr>
              <a:t>Профессиональное выгорание: </a:t>
            </a:r>
          </a:p>
          <a:p>
            <a:pPr marR="0" lvl="0" indent="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None/>
              <a:defRPr/>
            </a:pPr>
            <a:r>
              <a:rPr kumimoji="0" lang="en-US" altLang="en-US" sz="24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ygre" panose="02000503000000000000" pitchFamily="2" charset="-52"/>
                <a:cs typeface="Arial" panose="020B0604020202020204"/>
                <a:sym typeface="Arial" panose="020B0604020202020204"/>
              </a:rPr>
              <a:t>Наставники в инклюзивных группах сталкиваются с высокой психологической нагрузкой. Колледжи внедряют для них обязательные интервизии и супервизии с педагогом-психологом.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2820473"/>
            <a:ext cx="10515600" cy="966739"/>
          </a:xfrm>
          <a:ln>
            <a:noFill/>
          </a:ln>
        </p:spPr>
        <p:txBody>
          <a:bodyPr>
            <a:noAutofit/>
          </a:bodyPr>
          <a:lstStyle/>
          <a:p>
            <a:pPr algn="ctr"/>
            <a:r>
              <a:rPr lang="ru-RU" sz="4800" dirty="0">
                <a:solidFill>
                  <a:srgbClr val="15E585"/>
                </a:solidFill>
                <a:latin typeface="Aqum" panose="02000500000000000000" pitchFamily="2" charset="0"/>
              </a:rPr>
              <a:t>спасибо</a:t>
            </a:r>
            <a:endParaRPr lang="ru-RU" sz="4800" b="1" dirty="0">
              <a:solidFill>
                <a:srgbClr val="15E585"/>
              </a:solidFill>
              <a:latin typeface="Aqum" panose="02000500000000000000" pitchFamily="2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235006" y="198214"/>
            <a:ext cx="654821" cy="654821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760</Words>
  <Application>WPS Presentation</Application>
  <PresentationFormat>Произвольный</PresentationFormat>
  <Paragraphs>57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20" baseType="lpstr">
      <vt:lpstr>Arial</vt:lpstr>
      <vt:lpstr>Calibri</vt:lpstr>
      <vt:lpstr>Aqum two Classic</vt:lpstr>
      <vt:lpstr>Cygre</vt:lpstr>
      <vt:lpstr>Aqum</vt:lpstr>
      <vt:lpstr>Calibri Light</vt:lpstr>
      <vt:lpstr>Тема Office</vt:lpstr>
      <vt:lpstr>Наставничество и психолого-педагогическое сопровождение в системе Среднего профессионального образования  для обучающихся с инвалидностью и Ограниченными возможностями здоровья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спасибо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Арт-дирекция. Текущее состояние</dc:title>
  <dc:creator>Яруллин Айнур Рафкатович</dc:creator>
  <cp:lastModifiedBy>Пользователь</cp:lastModifiedBy>
  <cp:revision>223</cp:revision>
  <cp:lastPrinted>2025-02-12T16:15:00Z</cp:lastPrinted>
  <dcterms:created xsi:type="dcterms:W3CDTF">2025-02-11T13:43:00Z</dcterms:created>
  <dcterms:modified xsi:type="dcterms:W3CDTF">2026-10-22T18:44:19Z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AAE53504382F46DD9FF1CC9040DFE5F6_13</vt:lpwstr>
  </property>
  <property fmtid="{D5CDD505-2E9C-101B-9397-08002B2CF9AE}" pid="3" name="KSOProductBuildVer">
    <vt:lpwstr>1049-12.1.0.29162</vt:lpwstr>
  </property>
</Properties>
</file>